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49" autoAdjust="0"/>
  </p:normalViewPr>
  <p:slideViewPr>
    <p:cSldViewPr snapToGrid="0">
      <p:cViewPr varScale="1">
        <p:scale>
          <a:sx n="70" d="100"/>
          <a:sy n="70" d="100"/>
        </p:scale>
        <p:origin x="-52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anada.ca/fr/agence-revenu/services/prestations/faire-demande-pcu-aupres-arc.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CA" dirty="0"/>
              <a:t>LA PRESTATION </a:t>
            </a:r>
            <a:r>
              <a:rPr lang="fr-CA" noProof="1"/>
              <a:t>CanadIENNE</a:t>
            </a:r>
            <a:r>
              <a:rPr lang="fr-CA" dirty="0"/>
              <a:t> D’URGENCE (PCU)</a:t>
            </a: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78624" y="3977640"/>
            <a:ext cx="3950208" cy="2286000"/>
          </a:xfrm>
          <a:prstGeom prst="rect">
            <a:avLst/>
          </a:prstGeom>
        </p:spPr>
      </p:pic>
    </p:spTree>
    <p:extLst>
      <p:ext uri="{BB962C8B-B14F-4D97-AF65-F5344CB8AC3E}">
        <p14:creationId xmlns:p14="http://schemas.microsoft.com/office/powerpoint/2010/main" xmlns="" val="2688902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t>LES prestations régulières D’Assurance-emploi (AE) PAR RAPPORT À LA PCU : CRITÈRES D’ADMISSIBILITÉ</a:t>
            </a:r>
          </a:p>
        </p:txBody>
      </p:sp>
      <p:sp>
        <p:nvSpPr>
          <p:cNvPr id="3" name="Content Placeholder 2"/>
          <p:cNvSpPr>
            <a:spLocks noGrp="1"/>
          </p:cNvSpPr>
          <p:nvPr>
            <p:ph idx="1"/>
          </p:nvPr>
        </p:nvSpPr>
        <p:spPr/>
        <p:txBody>
          <a:bodyPr>
            <a:normAutofit lnSpcReduction="10000"/>
          </a:bodyPr>
          <a:lstStyle/>
          <a:p>
            <a:r>
              <a:rPr lang="fr-CA" sz="2000" dirty="0"/>
              <a:t>Les critères d’admissibilité sont différents pour les deux, puisqu’elles sont prévues à des fins différentes.</a:t>
            </a:r>
          </a:p>
          <a:p>
            <a:r>
              <a:rPr lang="fr-CA" sz="2000" dirty="0"/>
              <a:t>À compter du 6 avril, tous ceux qui ont présenté une demande de prestations régulières d’AE et qui seraient normalement admissibles à des prestations régulières verront leurs demandes remplacées par des demandes de PCU.  Cela signifie également que ceux qui reçoivent déjà des rajustements verront un rajustement de leur paiement de façon à ce qu’il soit équivalent à 500 $ par semaine, sans dépasser 2 000 $ par mois.</a:t>
            </a:r>
          </a:p>
          <a:p>
            <a:r>
              <a:rPr lang="fr-CA" sz="2000" dirty="0"/>
              <a:t>Les personnes en congé de maternité ou congé parental ou qui reçoivent des </a:t>
            </a:r>
            <a:r>
              <a:rPr lang="fr-FR" sz="2000" dirty="0"/>
              <a:t>prestations de soignant et de maladie</a:t>
            </a:r>
            <a:r>
              <a:rPr lang="fr-CA" sz="2000" dirty="0"/>
              <a:t> qui ont présenté une demande avant la pandémie ne verront aucun changement apporté à leur demande.</a:t>
            </a:r>
          </a:p>
          <a:p>
            <a:r>
              <a:rPr lang="fr-CA" sz="2000" dirty="0"/>
              <a:t>La PCU est un revenu imposable, qui ne fera l’objet d’aucune retenue à la source.</a:t>
            </a:r>
          </a:p>
        </p:txBody>
      </p:sp>
    </p:spTree>
    <p:extLst>
      <p:ext uri="{BB962C8B-B14F-4D97-AF65-F5344CB8AC3E}">
        <p14:creationId xmlns:p14="http://schemas.microsoft.com/office/powerpoint/2010/main" xmlns="" val="485162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1"/>
              <a:t>CritÈrES D’ADMISSibilitÉ </a:t>
            </a:r>
            <a:r>
              <a:rPr lang="fr-CA" dirty="0"/>
              <a:t>AUX PRESTATIONS RÉGULIÈRES D’AE</a:t>
            </a:r>
          </a:p>
        </p:txBody>
      </p:sp>
      <p:sp>
        <p:nvSpPr>
          <p:cNvPr id="3" name="Content Placeholder 2"/>
          <p:cNvSpPr>
            <a:spLocks noGrp="1"/>
          </p:cNvSpPr>
          <p:nvPr>
            <p:ph idx="1"/>
          </p:nvPr>
        </p:nvSpPr>
        <p:spPr/>
        <p:txBody>
          <a:bodyPr>
            <a:normAutofit fontScale="92500" lnSpcReduction="10000"/>
          </a:bodyPr>
          <a:lstStyle/>
          <a:p>
            <a:r>
              <a:rPr lang="fr-CA" dirty="0"/>
              <a:t>Vous occupiez un emploi assurable;</a:t>
            </a:r>
          </a:p>
          <a:p>
            <a:r>
              <a:rPr lang="fr-FR" dirty="0"/>
              <a:t>Vous avez perdu votre emploi pour des raisons indépendantes de votre volonté</a:t>
            </a:r>
            <a:r>
              <a:rPr lang="fr-CA" dirty="0"/>
              <a:t>;</a:t>
            </a:r>
          </a:p>
          <a:p>
            <a:r>
              <a:rPr lang="fr-CA" dirty="0"/>
              <a:t>Vous </a:t>
            </a:r>
            <a:r>
              <a:rPr lang="fr-FR" dirty="0"/>
              <a:t>ne devez pas avoir travaillé ni touché une rémunération pendant au moins sept jours consécutifs au cours des 52 dernières semaines</a:t>
            </a:r>
            <a:r>
              <a:rPr lang="fr-CA" dirty="0"/>
              <a:t>;</a:t>
            </a:r>
          </a:p>
          <a:p>
            <a:r>
              <a:rPr lang="fr-CA" dirty="0"/>
              <a:t>Vous devez </a:t>
            </a:r>
            <a:r>
              <a:rPr lang="fr-FR" dirty="0"/>
              <a:t>avoir accumulé le nombre d’heures d’emploi assurable requis au cours des 52 semaines ou depuis le début de votre dernière période de prestations, la plus courte période étant retenue</a:t>
            </a:r>
            <a:r>
              <a:rPr lang="fr-CA" dirty="0"/>
              <a:t>;</a:t>
            </a:r>
          </a:p>
          <a:p>
            <a:r>
              <a:rPr lang="fr-FR" dirty="0"/>
              <a:t>Vous devez être prêt et disposé à travailler tous les jours et être en mesure de le faire</a:t>
            </a:r>
            <a:r>
              <a:rPr lang="fr-CA" dirty="0"/>
              <a:t>;</a:t>
            </a:r>
          </a:p>
          <a:p>
            <a:r>
              <a:rPr lang="fr-CA" dirty="0"/>
              <a:t>Vous êtes </a:t>
            </a:r>
            <a:r>
              <a:rPr lang="fr-FR" dirty="0"/>
              <a:t>activement à la recherche d'un emploi </a:t>
            </a:r>
            <a:r>
              <a:rPr lang="fr-CA" dirty="0"/>
              <a:t>(vous devez conserver un document écrit dans lequel figurent les noms des employeurs avec lesquels vous communiquez, y compris la date à laquelle vous avez communiqué avec eux);</a:t>
            </a:r>
          </a:p>
          <a:p>
            <a:r>
              <a:rPr lang="fr-CA" dirty="0"/>
              <a:t>Les gens doivent habituellement avoir</a:t>
            </a:r>
            <a:r>
              <a:rPr lang="fr-FR" dirty="0"/>
              <a:t> accumulé entre 420 et 700 heures d'emploi assurable selon le taux de chômage dans la région dans laquelle ils résident durant la période d’admissibilité.</a:t>
            </a:r>
            <a:endParaRPr lang="fr-CA" dirty="0"/>
          </a:p>
        </p:txBody>
      </p:sp>
    </p:spTree>
    <p:extLst>
      <p:ext uri="{BB962C8B-B14F-4D97-AF65-F5344CB8AC3E}">
        <p14:creationId xmlns:p14="http://schemas.microsoft.com/office/powerpoint/2010/main" xmlns="" val="3524793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1"/>
              <a:t>CritÈrES D’ADMISSibilitÉ </a:t>
            </a:r>
            <a:r>
              <a:rPr lang="fr-CA" dirty="0"/>
              <a:t>AUX PRESTATIONS RÉGULIÈRES D’AE (suite)</a:t>
            </a:r>
            <a:endParaRPr lang="en-US" dirty="0"/>
          </a:p>
        </p:txBody>
      </p:sp>
      <p:sp>
        <p:nvSpPr>
          <p:cNvPr id="3" name="Content Placeholder 2"/>
          <p:cNvSpPr>
            <a:spLocks noGrp="1"/>
          </p:cNvSpPr>
          <p:nvPr>
            <p:ph idx="1"/>
          </p:nvPr>
        </p:nvSpPr>
        <p:spPr/>
        <p:txBody>
          <a:bodyPr>
            <a:normAutofit/>
          </a:bodyPr>
          <a:lstStyle/>
          <a:p>
            <a:r>
              <a:rPr lang="fr-CA" sz="2400" dirty="0"/>
              <a:t>Les personnes qui quittent volontairement leur emploi ne sont pas admissibles en vertu des règles d’admissibilité à l’AE régulière;</a:t>
            </a:r>
          </a:p>
          <a:p>
            <a:r>
              <a:rPr lang="fr-CA" sz="2400" dirty="0"/>
              <a:t>Le règlement stipule clairement que lorsque « </a:t>
            </a:r>
            <a:r>
              <a:rPr lang="fr-FR" sz="2400" dirty="0"/>
              <a:t>le départ volontaire n’est pas le résultat d’un choix personnel mais plutôt d’un événement subit inattendu, </a:t>
            </a:r>
            <a:r>
              <a:rPr lang="fr-CA" sz="2400" dirty="0"/>
              <a:t>o</a:t>
            </a:r>
            <a:r>
              <a:rPr lang="fr-FR" sz="2400" dirty="0"/>
              <a:t>n s’attend à ce vous utilisiez toutes les solutions de rechange raisonnables à votre disposition pour régler le problème afin de pouvoir conserver votre emploi</a:t>
            </a:r>
            <a:r>
              <a:rPr lang="fr-CA" sz="2400" dirty="0"/>
              <a:t>. »;</a:t>
            </a:r>
          </a:p>
          <a:p>
            <a:r>
              <a:rPr lang="fr-CA" sz="2400" dirty="0"/>
              <a:t>Les prestataires doivent également déclarer toutes les deux semaines qu’ils sont à la recherche d’un emploi, de la documentation servant de preuve.</a:t>
            </a:r>
          </a:p>
        </p:txBody>
      </p:sp>
    </p:spTree>
    <p:extLst>
      <p:ext uri="{BB962C8B-B14F-4D97-AF65-F5344CB8AC3E}">
        <p14:creationId xmlns:p14="http://schemas.microsoft.com/office/powerpoint/2010/main" xmlns="" val="364229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1"/>
              <a:t>ADMISSIBilitÉ À LA PCU</a:t>
            </a:r>
          </a:p>
        </p:txBody>
      </p:sp>
      <p:sp>
        <p:nvSpPr>
          <p:cNvPr id="3" name="Content Placeholder 2"/>
          <p:cNvSpPr>
            <a:spLocks noGrp="1"/>
          </p:cNvSpPr>
          <p:nvPr>
            <p:ph idx="1"/>
          </p:nvPr>
        </p:nvSpPr>
        <p:spPr>
          <a:xfrm>
            <a:off x="581192" y="2118512"/>
            <a:ext cx="11152099" cy="3740288"/>
          </a:xfrm>
        </p:spPr>
        <p:txBody>
          <a:bodyPr>
            <a:normAutofit fontScale="92500" lnSpcReduction="20000"/>
          </a:bodyPr>
          <a:lstStyle/>
          <a:p>
            <a:r>
              <a:rPr lang="fr-CA" sz="2000" dirty="0"/>
              <a:t>Les critères d’admissibilité aux prestations régulières d’AE sont suspendus du 6 avril au 3 octobre 2020;</a:t>
            </a:r>
          </a:p>
          <a:p>
            <a:r>
              <a:rPr lang="fr-CA" sz="2000" dirty="0"/>
              <a:t>De nouveaux critères d’admissibilité seront appliqués pour offrir une protection à ceux qui ont perdu leur emploi en raison de la maladie à coronavirus 2019 (COVID-19);</a:t>
            </a:r>
          </a:p>
          <a:p>
            <a:r>
              <a:rPr lang="fr-CA" sz="2000" dirty="0"/>
              <a:t>Les prestataires n’auront pas à déclarer toutes les deux semaines qu’ils continuent d’être à la recherche d’un emploi;</a:t>
            </a:r>
          </a:p>
          <a:p>
            <a:r>
              <a:rPr lang="fr-CA" sz="2000" dirty="0"/>
              <a:t>La PCU est conçue en s’appuyant sur le principe du revenu universel en donnant à tous les prestataires le même montant de prestation;</a:t>
            </a:r>
          </a:p>
          <a:p>
            <a:r>
              <a:rPr lang="fr-CA" sz="2000" dirty="0"/>
              <a:t>Les prestations régulières d’AE assuraient 55 % des salaires en offrant un total de 547 $ par semaine, tandis que la PCU offre un montant fixe de </a:t>
            </a:r>
          </a:p>
          <a:p>
            <a:pPr marL="0" indent="0">
              <a:buNone/>
            </a:pPr>
            <a:r>
              <a:rPr lang="fr-CA" sz="2000" dirty="0"/>
              <a:t>	500 $ par semaine.</a:t>
            </a:r>
          </a:p>
          <a:p>
            <a:pPr>
              <a:buFont typeface="Wingdings" panose="05000000000000000000" pitchFamily="2" charset="2"/>
              <a:buChar char="§"/>
            </a:pPr>
            <a:r>
              <a:rPr lang="fr-CA" sz="2000" dirty="0"/>
              <a:t>Il n’y a aucune période d’attente.</a:t>
            </a:r>
            <a:endParaRPr lang="en-US" dirty="0"/>
          </a:p>
          <a:p>
            <a:pPr marL="0" indent="0">
              <a:buNone/>
            </a:pPr>
            <a:endParaRPr lang="en-US" dirty="0"/>
          </a:p>
        </p:txBody>
      </p:sp>
    </p:spTree>
    <p:extLst>
      <p:ext uri="{BB962C8B-B14F-4D97-AF65-F5344CB8AC3E}">
        <p14:creationId xmlns:p14="http://schemas.microsoft.com/office/powerpoint/2010/main" xmlns="" val="1208381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1"/>
              <a:t>ADMISSIBilitÉ À LA PCU (suite)</a:t>
            </a:r>
            <a:endParaRPr lang="en-US" dirty="0"/>
          </a:p>
        </p:txBody>
      </p:sp>
      <p:sp>
        <p:nvSpPr>
          <p:cNvPr id="3" name="Content Placeholder 2"/>
          <p:cNvSpPr>
            <a:spLocks noGrp="1"/>
          </p:cNvSpPr>
          <p:nvPr>
            <p:ph idx="1"/>
          </p:nvPr>
        </p:nvSpPr>
        <p:spPr/>
        <p:txBody>
          <a:bodyPr>
            <a:normAutofit fontScale="92500"/>
          </a:bodyPr>
          <a:lstStyle/>
          <a:p>
            <a:r>
              <a:rPr lang="fr-CA" sz="2000" dirty="0"/>
              <a:t>Résider au Canada et être âgé d’au moins 15 ans;</a:t>
            </a:r>
          </a:p>
          <a:p>
            <a:r>
              <a:rPr lang="fr-CA" sz="2000" dirty="0"/>
              <a:t>Avoir cessé de travailler pour des raisons liées à la COVID-19 et être admissible aux prestations d’AE régulières ou de maladie;</a:t>
            </a:r>
          </a:p>
          <a:p>
            <a:r>
              <a:rPr lang="fr-CA" sz="2000" dirty="0"/>
              <a:t>Avoir eu un revenu d’au moins 5 000 $ en 2019 ou au cours des 12 mois précédant la date de sa demande;</a:t>
            </a:r>
          </a:p>
          <a:p>
            <a:r>
              <a:rPr lang="fr-CA" sz="2000" dirty="0"/>
              <a:t>Être ou s’attendre à être sans revenu d’emploi ou de travail indépendant pendant au moins 14 jours consécutifs au cours de la période initiale de quatre semaines. Pour ce qui est des périodes de prestation suivantes, s’attendre à n’obtenir aucun revenu d’emploi ou de travail indépendant.</a:t>
            </a:r>
          </a:p>
          <a:p>
            <a:r>
              <a:rPr lang="fr-CA" sz="2000" dirty="0"/>
              <a:t>Une personne n’a pas besoin d’être mise à pied pour présenter une demande,  mais elle doit être sans revenu d’emploi depuis au moins 14 jours consécutifs au cours de la période initiale de quatre semaine. Pour ce qui est des périodes suivantes, la personne doit s’attendre à n’obtenir aucun revenu d’emploi.</a:t>
            </a:r>
          </a:p>
          <a:p>
            <a:endParaRPr lang="en-US" dirty="0"/>
          </a:p>
        </p:txBody>
      </p:sp>
    </p:spTree>
    <p:extLst>
      <p:ext uri="{BB962C8B-B14F-4D97-AF65-F5344CB8AC3E}">
        <p14:creationId xmlns:p14="http://schemas.microsoft.com/office/powerpoint/2010/main" xmlns="" val="154675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1"/>
              <a:t>ADMISSIBilitÉ À LA PCU (suite)</a:t>
            </a:r>
            <a:endParaRPr lang="en-US" dirty="0"/>
          </a:p>
        </p:txBody>
      </p:sp>
      <p:sp>
        <p:nvSpPr>
          <p:cNvPr id="3" name="Content Placeholder 2"/>
          <p:cNvSpPr>
            <a:spLocks noGrp="1"/>
          </p:cNvSpPr>
          <p:nvPr>
            <p:ph idx="1"/>
          </p:nvPr>
        </p:nvSpPr>
        <p:spPr/>
        <p:txBody>
          <a:bodyPr>
            <a:normAutofit/>
          </a:bodyPr>
          <a:lstStyle/>
          <a:p>
            <a:r>
              <a:rPr lang="fr-CA" sz="2400" dirty="0"/>
              <a:t>Avoir perdu son emploi ou ses heures de travail ont été réduites à zéro;</a:t>
            </a:r>
          </a:p>
          <a:p>
            <a:r>
              <a:rPr lang="fr-CA" sz="2400" dirty="0"/>
              <a:t>Être en quarantaine ou malade en raison de la COVID-19;</a:t>
            </a:r>
          </a:p>
          <a:p>
            <a:r>
              <a:rPr lang="fr-CA" sz="2400" dirty="0"/>
              <a:t>Être tenu à l’écart du travail pour s’occuper de personnes en quarantaine ou malades en raison de la COVID-19;</a:t>
            </a:r>
          </a:p>
          <a:p>
            <a:r>
              <a:rPr lang="fr-CA" sz="2400" dirty="0"/>
              <a:t>Être tenu à l’écart du travail pour s’occuper d’enfants ou d’autres personnes à charge dont l’établissement de garde est fermé en raison de la COVID-19.</a:t>
            </a:r>
          </a:p>
          <a:p>
            <a:endParaRPr lang="en-US" sz="2400" dirty="0"/>
          </a:p>
        </p:txBody>
      </p:sp>
    </p:spTree>
    <p:extLst>
      <p:ext uri="{BB962C8B-B14F-4D97-AF65-F5344CB8AC3E}">
        <p14:creationId xmlns:p14="http://schemas.microsoft.com/office/powerpoint/2010/main" xmlns="" val="4097722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noProof="1"/>
              <a:t>ADMISSIBilitÉ À LA PCU (suite)</a:t>
            </a:r>
            <a:r>
              <a:rPr lang="en-US" dirty="0"/>
              <a:t> </a:t>
            </a:r>
          </a:p>
        </p:txBody>
      </p:sp>
      <p:sp>
        <p:nvSpPr>
          <p:cNvPr id="3" name="Content Placeholder 2"/>
          <p:cNvSpPr>
            <a:spLocks noGrp="1"/>
          </p:cNvSpPr>
          <p:nvPr>
            <p:ph idx="1"/>
          </p:nvPr>
        </p:nvSpPr>
        <p:spPr/>
        <p:txBody>
          <a:bodyPr>
            <a:normAutofit lnSpcReduction="10000"/>
          </a:bodyPr>
          <a:lstStyle/>
          <a:p>
            <a:r>
              <a:rPr lang="fr-CA" sz="2400" dirty="0"/>
              <a:t>Durant sa période d’admissibilité à la PCU, un prestataire ne peut obtenir aucun autre revenu d’emploi, à moins qu’il ne s’agisse de versements issus de paiements de soutien provinciaux;</a:t>
            </a:r>
          </a:p>
          <a:p>
            <a:r>
              <a:rPr lang="fr-CA" sz="2400" dirty="0"/>
              <a:t>Si l’employeur d’un prestataire participe aux programme de subventions salariales, ce dernier ne serait pas admissible à la PCU;</a:t>
            </a:r>
          </a:p>
          <a:p>
            <a:r>
              <a:rPr lang="fr-CA" sz="2400" dirty="0"/>
              <a:t>Pour créer un compte, les prestataires doivent s’inscrire sur le portail de l’Agence du Canada (ARC);</a:t>
            </a:r>
          </a:p>
          <a:p>
            <a:r>
              <a:rPr lang="en-CA" sz="2400" dirty="0">
                <a:hlinkClick r:id="rId2"/>
              </a:rPr>
              <a:t>https://www.canada.ca/fr/agence-revenu/services/prestations/faire-demande-pcu-aupres-arc.html</a:t>
            </a:r>
            <a:endParaRPr lang="fr-CA" sz="2400" dirty="0"/>
          </a:p>
        </p:txBody>
      </p:sp>
    </p:spTree>
    <p:extLst>
      <p:ext uri="{BB962C8B-B14F-4D97-AF65-F5344CB8AC3E}">
        <p14:creationId xmlns:p14="http://schemas.microsoft.com/office/powerpoint/2010/main" xmlns="" val="111435270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Dividend</Template>
  <TotalTime>435</TotalTime>
  <Words>819</Words>
  <Application>Microsoft Office PowerPoint</Application>
  <PresentationFormat>Custom</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Dividend</vt:lpstr>
      <vt:lpstr>LA PRESTATION CanadIENNE D’URGENCE (PCU)</vt:lpstr>
      <vt:lpstr>LES prestations régulières D’Assurance-emploi (AE) PAR RAPPORT À LA PCU : CRITÈRES D’ADMISSIBILITÉ</vt:lpstr>
      <vt:lpstr>CritÈrES D’ADMISSibilitÉ AUX PRESTATIONS RÉGULIÈRES D’AE</vt:lpstr>
      <vt:lpstr>CritÈrES D’ADMISSibilitÉ AUX PRESTATIONS RÉGULIÈRES D’AE (suite)</vt:lpstr>
      <vt:lpstr>ADMISSIBilitÉ À LA PCU</vt:lpstr>
      <vt:lpstr>ADMISSIBilitÉ À LA PCU (suite)</vt:lpstr>
      <vt:lpstr>ADMISSIBilitÉ À LA PCU (suite)</vt:lpstr>
      <vt:lpstr>ADMISSIBilitÉ À LA PCU (suite)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 EMERGENCY Response Benefit</dc:title>
  <dc:creator>Ivana Saula</dc:creator>
  <cp:lastModifiedBy>fred.hospes</cp:lastModifiedBy>
  <cp:revision>30</cp:revision>
  <dcterms:created xsi:type="dcterms:W3CDTF">2020-04-05T20:33:12Z</dcterms:created>
  <dcterms:modified xsi:type="dcterms:W3CDTF">2020-04-08T12:45:27Z</dcterms:modified>
</cp:coreProperties>
</file>